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media/image5.jpg" ContentType="image/pn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72" r:id="rId2"/>
    <p:sldId id="269" r:id="rId3"/>
    <p:sldId id="276" r:id="rId4"/>
    <p:sldId id="270" r:id="rId5"/>
    <p:sldId id="271" r:id="rId6"/>
    <p:sldId id="273" r:id="rId7"/>
    <p:sldId id="259" r:id="rId8"/>
    <p:sldId id="258" r:id="rId9"/>
    <p:sldId id="256" r:id="rId10"/>
    <p:sldId id="278" r:id="rId11"/>
    <p:sldId id="261" r:id="rId12"/>
    <p:sldId id="260" r:id="rId13"/>
    <p:sldId id="262" r:id="rId14"/>
    <p:sldId id="263" r:id="rId15"/>
    <p:sldId id="264" r:id="rId16"/>
    <p:sldId id="266" r:id="rId17"/>
    <p:sldId id="267" r:id="rId18"/>
    <p:sldId id="265" r:id="rId19"/>
    <p:sldId id="268" r:id="rId20"/>
    <p:sldId id="275" r:id="rId21"/>
  </p:sldIdLst>
  <p:sldSz cx="12192000" cy="6858000"/>
  <p:notesSz cx="6973888"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11B0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343" autoAdjust="0"/>
  </p:normalViewPr>
  <p:slideViewPr>
    <p:cSldViewPr snapToGrid="0">
      <p:cViewPr varScale="1">
        <p:scale>
          <a:sx n="110" d="100"/>
          <a:sy n="110" d="100"/>
        </p:scale>
        <p:origin x="552"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2600"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49700" y="0"/>
            <a:ext cx="3022600" cy="463550"/>
          </a:xfrm>
          <a:prstGeom prst="rect">
            <a:avLst/>
          </a:prstGeom>
        </p:spPr>
        <p:txBody>
          <a:bodyPr vert="horz" lIns="91440" tIns="45720" rIns="91440" bIns="45720" rtlCol="0"/>
          <a:lstStyle>
            <a:lvl1pPr algn="r">
              <a:defRPr sz="1200"/>
            </a:lvl1pPr>
          </a:lstStyle>
          <a:p>
            <a:fld id="{E328375E-58FC-42ED-88BF-0717904271E1}" type="datetimeFigureOut">
              <a:rPr lang="en-US" smtClean="0"/>
              <a:t>02/04/2019</a:t>
            </a:fld>
            <a:endParaRPr lang="en-US"/>
          </a:p>
        </p:txBody>
      </p:sp>
      <p:sp>
        <p:nvSpPr>
          <p:cNvPr id="4" name="Slide Image Placeholder 3"/>
          <p:cNvSpPr>
            <a:spLocks noGrp="1" noRot="1" noChangeAspect="1"/>
          </p:cNvSpPr>
          <p:nvPr>
            <p:ph type="sldImg" idx="2"/>
          </p:nvPr>
        </p:nvSpPr>
        <p:spPr>
          <a:xfrm>
            <a:off x="715963" y="1154113"/>
            <a:ext cx="5541962" cy="31178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6913" y="4445000"/>
            <a:ext cx="5580062" cy="3636963"/>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2525"/>
            <a:ext cx="3022600" cy="46355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49700" y="8772525"/>
            <a:ext cx="3022600" cy="463550"/>
          </a:xfrm>
          <a:prstGeom prst="rect">
            <a:avLst/>
          </a:prstGeom>
        </p:spPr>
        <p:txBody>
          <a:bodyPr vert="horz" lIns="91440" tIns="45720" rIns="91440" bIns="45720" rtlCol="0" anchor="b"/>
          <a:lstStyle>
            <a:lvl1pPr algn="r">
              <a:defRPr sz="1200"/>
            </a:lvl1pPr>
          </a:lstStyle>
          <a:p>
            <a:fld id="{615EC1DA-DD1F-42E7-B7B8-2D8F6C269EDB}" type="slidenum">
              <a:rPr lang="en-US" smtClean="0"/>
              <a:t>‹#›</a:t>
            </a:fld>
            <a:endParaRPr lang="en-US"/>
          </a:p>
        </p:txBody>
      </p:sp>
    </p:spTree>
    <p:extLst>
      <p:ext uri="{BB962C8B-B14F-4D97-AF65-F5344CB8AC3E}">
        <p14:creationId xmlns:p14="http://schemas.microsoft.com/office/powerpoint/2010/main" val="40485869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BCD5C02-3D42-4579-92E2-F6512C940A1D}" type="datetimeFigureOut">
              <a:rPr lang="en-US" smtClean="0"/>
              <a:t>02/04/2019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5F3EA6-2048-48A0-8639-0E137F9E120D}" type="slidenum">
              <a:rPr lang="en-US" smtClean="0"/>
              <a:t>‹#›</a:t>
            </a:fld>
            <a:endParaRPr lang="en-US"/>
          </a:p>
        </p:txBody>
      </p:sp>
    </p:spTree>
    <p:extLst>
      <p:ext uri="{BB962C8B-B14F-4D97-AF65-F5344CB8AC3E}">
        <p14:creationId xmlns:p14="http://schemas.microsoft.com/office/powerpoint/2010/main" val="11739355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CD5C02-3D42-4579-92E2-F6512C940A1D}" type="datetimeFigureOut">
              <a:rPr lang="en-US" smtClean="0"/>
              <a:t>02/04/2019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5F3EA6-2048-48A0-8639-0E137F9E120D}" type="slidenum">
              <a:rPr lang="en-US" smtClean="0"/>
              <a:t>‹#›</a:t>
            </a:fld>
            <a:endParaRPr lang="en-US"/>
          </a:p>
        </p:txBody>
      </p:sp>
    </p:spTree>
    <p:extLst>
      <p:ext uri="{BB962C8B-B14F-4D97-AF65-F5344CB8AC3E}">
        <p14:creationId xmlns:p14="http://schemas.microsoft.com/office/powerpoint/2010/main" val="31870461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CD5C02-3D42-4579-92E2-F6512C940A1D}" type="datetimeFigureOut">
              <a:rPr lang="en-US" smtClean="0"/>
              <a:t>02/04/2019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5F3EA6-2048-48A0-8639-0E137F9E120D}" type="slidenum">
              <a:rPr lang="en-US" smtClean="0"/>
              <a:t>‹#›</a:t>
            </a:fld>
            <a:endParaRPr lang="en-US"/>
          </a:p>
        </p:txBody>
      </p:sp>
    </p:spTree>
    <p:extLst>
      <p:ext uri="{BB962C8B-B14F-4D97-AF65-F5344CB8AC3E}">
        <p14:creationId xmlns:p14="http://schemas.microsoft.com/office/powerpoint/2010/main" val="1192434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CD5C02-3D42-4579-92E2-F6512C940A1D}" type="datetimeFigureOut">
              <a:rPr lang="en-US" smtClean="0"/>
              <a:t>02/04/2019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5F3EA6-2048-48A0-8639-0E137F9E120D}" type="slidenum">
              <a:rPr lang="en-US" smtClean="0"/>
              <a:t>‹#›</a:t>
            </a:fld>
            <a:endParaRPr lang="en-US"/>
          </a:p>
        </p:txBody>
      </p:sp>
    </p:spTree>
    <p:extLst>
      <p:ext uri="{BB962C8B-B14F-4D97-AF65-F5344CB8AC3E}">
        <p14:creationId xmlns:p14="http://schemas.microsoft.com/office/powerpoint/2010/main" val="31818567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BCD5C02-3D42-4579-92E2-F6512C940A1D}" type="datetimeFigureOut">
              <a:rPr lang="en-US" smtClean="0"/>
              <a:t>02/04/2019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5F3EA6-2048-48A0-8639-0E137F9E120D}" type="slidenum">
              <a:rPr lang="en-US" smtClean="0"/>
              <a:t>‹#›</a:t>
            </a:fld>
            <a:endParaRPr lang="en-US"/>
          </a:p>
        </p:txBody>
      </p:sp>
    </p:spTree>
    <p:extLst>
      <p:ext uri="{BB962C8B-B14F-4D97-AF65-F5344CB8AC3E}">
        <p14:creationId xmlns:p14="http://schemas.microsoft.com/office/powerpoint/2010/main" val="1188197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BCD5C02-3D42-4579-92E2-F6512C940A1D}" type="datetimeFigureOut">
              <a:rPr lang="en-US" smtClean="0"/>
              <a:t>02/04/2019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5F3EA6-2048-48A0-8639-0E137F9E120D}" type="slidenum">
              <a:rPr lang="en-US" smtClean="0"/>
              <a:t>‹#›</a:t>
            </a:fld>
            <a:endParaRPr lang="en-US"/>
          </a:p>
        </p:txBody>
      </p:sp>
    </p:spTree>
    <p:extLst>
      <p:ext uri="{BB962C8B-B14F-4D97-AF65-F5344CB8AC3E}">
        <p14:creationId xmlns:p14="http://schemas.microsoft.com/office/powerpoint/2010/main" val="493248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BCD5C02-3D42-4579-92E2-F6512C940A1D}" type="datetimeFigureOut">
              <a:rPr lang="en-US" smtClean="0"/>
              <a:t>02/04/2019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95F3EA6-2048-48A0-8639-0E137F9E120D}" type="slidenum">
              <a:rPr lang="en-US" smtClean="0"/>
              <a:t>‹#›</a:t>
            </a:fld>
            <a:endParaRPr lang="en-US"/>
          </a:p>
        </p:txBody>
      </p:sp>
    </p:spTree>
    <p:extLst>
      <p:ext uri="{BB962C8B-B14F-4D97-AF65-F5344CB8AC3E}">
        <p14:creationId xmlns:p14="http://schemas.microsoft.com/office/powerpoint/2010/main" val="32337195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BCD5C02-3D42-4579-92E2-F6512C940A1D}" type="datetimeFigureOut">
              <a:rPr lang="en-US" smtClean="0"/>
              <a:t>02/04/2019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95F3EA6-2048-48A0-8639-0E137F9E120D}" type="slidenum">
              <a:rPr lang="en-US" smtClean="0"/>
              <a:t>‹#›</a:t>
            </a:fld>
            <a:endParaRPr lang="en-US"/>
          </a:p>
        </p:txBody>
      </p:sp>
    </p:spTree>
    <p:extLst>
      <p:ext uri="{BB962C8B-B14F-4D97-AF65-F5344CB8AC3E}">
        <p14:creationId xmlns:p14="http://schemas.microsoft.com/office/powerpoint/2010/main" val="9275226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CD5C02-3D42-4579-92E2-F6512C940A1D}" type="datetimeFigureOut">
              <a:rPr lang="en-US" smtClean="0"/>
              <a:t>02/04/2019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95F3EA6-2048-48A0-8639-0E137F9E120D}" type="slidenum">
              <a:rPr lang="en-US" smtClean="0"/>
              <a:t>‹#›</a:t>
            </a:fld>
            <a:endParaRPr lang="en-US"/>
          </a:p>
        </p:txBody>
      </p:sp>
    </p:spTree>
    <p:extLst>
      <p:ext uri="{BB962C8B-B14F-4D97-AF65-F5344CB8AC3E}">
        <p14:creationId xmlns:p14="http://schemas.microsoft.com/office/powerpoint/2010/main" val="3890900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BCD5C02-3D42-4579-92E2-F6512C940A1D}" type="datetimeFigureOut">
              <a:rPr lang="en-US" smtClean="0"/>
              <a:t>02/04/2019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5F3EA6-2048-48A0-8639-0E137F9E120D}" type="slidenum">
              <a:rPr lang="en-US" smtClean="0"/>
              <a:t>‹#›</a:t>
            </a:fld>
            <a:endParaRPr lang="en-US"/>
          </a:p>
        </p:txBody>
      </p:sp>
    </p:spTree>
    <p:extLst>
      <p:ext uri="{BB962C8B-B14F-4D97-AF65-F5344CB8AC3E}">
        <p14:creationId xmlns:p14="http://schemas.microsoft.com/office/powerpoint/2010/main" val="31995566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BCD5C02-3D42-4579-92E2-F6512C940A1D}" type="datetimeFigureOut">
              <a:rPr lang="en-US" smtClean="0"/>
              <a:t>02/04/2019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5F3EA6-2048-48A0-8639-0E137F9E120D}" type="slidenum">
              <a:rPr lang="en-US" smtClean="0"/>
              <a:t>‹#›</a:t>
            </a:fld>
            <a:endParaRPr lang="en-US"/>
          </a:p>
        </p:txBody>
      </p:sp>
    </p:spTree>
    <p:extLst>
      <p:ext uri="{BB962C8B-B14F-4D97-AF65-F5344CB8AC3E}">
        <p14:creationId xmlns:p14="http://schemas.microsoft.com/office/powerpoint/2010/main" val="15690203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CD5C02-3D42-4579-92E2-F6512C940A1D}" type="datetimeFigureOut">
              <a:rPr lang="en-US" smtClean="0"/>
              <a:t>02/04/2019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5F3EA6-2048-48A0-8639-0E137F9E120D}" type="slidenum">
              <a:rPr lang="en-US" smtClean="0"/>
              <a:t>‹#›</a:t>
            </a:fld>
            <a:endParaRPr lang="en-US"/>
          </a:p>
        </p:txBody>
      </p:sp>
    </p:spTree>
    <p:extLst>
      <p:ext uri="{BB962C8B-B14F-4D97-AF65-F5344CB8AC3E}">
        <p14:creationId xmlns:p14="http://schemas.microsoft.com/office/powerpoint/2010/main" val="26819720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98042" y="3359896"/>
            <a:ext cx="5530298" cy="3347978"/>
          </a:xfrm>
        </p:spPr>
      </p:pic>
      <p:sp>
        <p:nvSpPr>
          <p:cNvPr id="3" name="Rectangle 2"/>
          <p:cNvSpPr/>
          <p:nvPr/>
        </p:nvSpPr>
        <p:spPr>
          <a:xfrm>
            <a:off x="0" y="647213"/>
            <a:ext cx="12192000" cy="2123658"/>
          </a:xfrm>
          <a:prstGeom prst="rect">
            <a:avLst/>
          </a:prstGeom>
          <a:solidFill>
            <a:srgbClr val="FF0000"/>
          </a:solidFill>
        </p:spPr>
        <p:txBody>
          <a:bodyPr wrap="square" lIns="91440" tIns="45720" rIns="91440" bIns="45720">
            <a:spAutoFit/>
            <a:scene3d>
              <a:camera prst="orthographicFront"/>
              <a:lightRig rig="soft" dir="t">
                <a:rot lat="0" lon="0" rev="15600000"/>
              </a:lightRig>
            </a:scene3d>
            <a:sp3d extrusionH="57150" prstMaterial="softEdge">
              <a:bevelT w="25400" h="38100"/>
            </a:sp3d>
          </a:bodyPr>
          <a:lstStyle/>
          <a:p>
            <a:pPr algn="ctr"/>
            <a:r>
              <a:rPr lang="en-US" sz="8800" b="1" cap="none" spc="0" dirty="0" smtClean="0">
                <a:ln/>
                <a:solidFill>
                  <a:schemeClr val="accent4"/>
                </a:solidFill>
                <a:effectLst/>
              </a:rPr>
              <a:t>ESOT</a:t>
            </a:r>
          </a:p>
          <a:p>
            <a:pPr algn="ctr"/>
            <a:r>
              <a:rPr lang="en-US" sz="4400" b="1" dirty="0" smtClean="0">
                <a:ln/>
                <a:solidFill>
                  <a:schemeClr val="accent4"/>
                </a:solidFill>
              </a:rPr>
              <a:t>Enhanced Service Order Team – Agile/Scrum Team</a:t>
            </a:r>
            <a:endParaRPr lang="en-US" sz="4400" b="1" cap="none" spc="0" dirty="0">
              <a:ln/>
              <a:solidFill>
                <a:schemeClr val="accent4"/>
              </a:solidFill>
              <a:effectLst/>
            </a:endParaRPr>
          </a:p>
        </p:txBody>
      </p:sp>
      <p:sp>
        <p:nvSpPr>
          <p:cNvPr id="5" name="Rectangle 4"/>
          <p:cNvSpPr/>
          <p:nvPr/>
        </p:nvSpPr>
        <p:spPr>
          <a:xfrm>
            <a:off x="4831307" y="3359896"/>
            <a:ext cx="1856096" cy="2235686"/>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037240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 y="1825625"/>
            <a:ext cx="12192000" cy="4351338"/>
          </a:xfrm>
        </p:spPr>
        <p:txBody>
          <a:bodyPr/>
          <a:lstStyle/>
          <a:p>
            <a:pPr marL="0" indent="0" algn="ctr">
              <a:buNone/>
            </a:pPr>
            <a:r>
              <a:rPr lang="en-US" b="1" dirty="0" smtClean="0"/>
              <a:t>The UX Designer/Team</a:t>
            </a:r>
            <a:endParaRPr lang="en-US" b="1" dirty="0" smtClean="0"/>
          </a:p>
        </p:txBody>
      </p:sp>
    </p:spTree>
    <p:extLst>
      <p:ext uri="{BB962C8B-B14F-4D97-AF65-F5344CB8AC3E}">
        <p14:creationId xmlns:p14="http://schemas.microsoft.com/office/powerpoint/2010/main" val="1694096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 y="1825625"/>
            <a:ext cx="12192000" cy="4351338"/>
          </a:xfrm>
        </p:spPr>
        <p:txBody>
          <a:bodyPr/>
          <a:lstStyle/>
          <a:p>
            <a:pPr marL="0" indent="0" algn="ctr">
              <a:buNone/>
            </a:pPr>
            <a:r>
              <a:rPr lang="en-US" b="1" dirty="0" smtClean="0"/>
              <a:t>The Scrum Master </a:t>
            </a:r>
          </a:p>
          <a:p>
            <a:pPr marL="0" indent="0">
              <a:buNone/>
            </a:pPr>
            <a:r>
              <a:rPr lang="en-US" sz="2400" dirty="0" smtClean="0"/>
              <a:t>The Scrum Master is responsible for promoting and supporting Scrum as defined in the Scrum Guide. Scrum Masters do this by helping everyone understand Scrum theory, practices, rules, and values. </a:t>
            </a:r>
          </a:p>
          <a:p>
            <a:r>
              <a:rPr lang="en-US" sz="2400" dirty="0" smtClean="0"/>
              <a:t>The Scrum Master is a servant-leader for the Scrum Team. </a:t>
            </a:r>
          </a:p>
          <a:p>
            <a:r>
              <a:rPr lang="en-US" sz="2400" dirty="0" smtClean="0"/>
              <a:t>The Scrum Master helps those outside the Scrum Team understand which of their interactions with the Scrum Team are helpful and which aren’t. </a:t>
            </a:r>
          </a:p>
          <a:p>
            <a:r>
              <a:rPr lang="en-US" sz="2400" dirty="0" smtClean="0"/>
              <a:t>The Scrum Master helps everyone change these interactions to maximize the value created by the Scrum Team.</a:t>
            </a:r>
            <a:endParaRPr lang="en-US" sz="2400" dirty="0"/>
          </a:p>
        </p:txBody>
      </p:sp>
    </p:spTree>
    <p:extLst>
      <p:ext uri="{BB962C8B-B14F-4D97-AF65-F5344CB8AC3E}">
        <p14:creationId xmlns:p14="http://schemas.microsoft.com/office/powerpoint/2010/main" val="20185209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 y="1825625"/>
            <a:ext cx="12192001" cy="4351338"/>
          </a:xfrm>
        </p:spPr>
        <p:txBody>
          <a:bodyPr>
            <a:normAutofit lnSpcReduction="10000"/>
          </a:bodyPr>
          <a:lstStyle/>
          <a:p>
            <a:pPr marL="0" indent="0" algn="ctr">
              <a:buNone/>
            </a:pPr>
            <a:r>
              <a:rPr lang="en-US" b="1" dirty="0" smtClean="0"/>
              <a:t>Development Team Size </a:t>
            </a:r>
          </a:p>
          <a:p>
            <a:pPr marL="0" indent="0">
              <a:buNone/>
            </a:pPr>
            <a:r>
              <a:rPr lang="en-US" sz="2400" dirty="0" smtClean="0"/>
              <a:t>Optimal Development Team size is small enough to remain nimble and large enough to complete significant work within a Sprint. </a:t>
            </a:r>
          </a:p>
          <a:p>
            <a:r>
              <a:rPr lang="en-US" sz="2400" dirty="0" smtClean="0"/>
              <a:t>Fewer than three Development Team members decrease interaction and results in smaller productivity gains. </a:t>
            </a:r>
          </a:p>
          <a:p>
            <a:r>
              <a:rPr lang="en-US" sz="2400" dirty="0" smtClean="0"/>
              <a:t>Smaller Development Teams may encounter skill constraints during the Sprint, causing the Development Team to be unable to deliver a potentially releasable Increment. </a:t>
            </a:r>
          </a:p>
          <a:p>
            <a:r>
              <a:rPr lang="en-US" sz="2400" dirty="0" smtClean="0"/>
              <a:t>Having more than nine members requires too much coordination. Large Development Teams generate too much complexity for an empirical process to be useful. </a:t>
            </a:r>
          </a:p>
          <a:p>
            <a:r>
              <a:rPr lang="en-US" sz="2400" dirty="0" smtClean="0"/>
              <a:t>The Product Owner and Scrum Master roles are not included in this count unless they are also executing the work of the Sprint Backlog. </a:t>
            </a:r>
            <a:endParaRPr lang="en-US" sz="2400" dirty="0"/>
          </a:p>
        </p:txBody>
      </p:sp>
    </p:spTree>
    <p:extLst>
      <p:ext uri="{BB962C8B-B14F-4D97-AF65-F5344CB8AC3E}">
        <p14:creationId xmlns:p14="http://schemas.microsoft.com/office/powerpoint/2010/main" val="36162841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12192000" cy="6858000"/>
          </a:xfrm>
        </p:spPr>
        <p:txBody>
          <a:bodyPr>
            <a:normAutofit fontScale="62500" lnSpcReduction="20000"/>
          </a:bodyPr>
          <a:lstStyle/>
          <a:p>
            <a:pPr marL="0" indent="0">
              <a:buNone/>
            </a:pPr>
            <a:r>
              <a:rPr lang="en-US" b="1" dirty="0" smtClean="0"/>
              <a:t>Scrum Master Service to the Product Owner: </a:t>
            </a:r>
            <a:r>
              <a:rPr lang="en-US" i="1" dirty="0" smtClean="0"/>
              <a:t>The Scrum Master serves the Product Owner in several ways, including: </a:t>
            </a:r>
          </a:p>
          <a:p>
            <a:pPr marL="0" indent="0">
              <a:buNone/>
            </a:pPr>
            <a:r>
              <a:rPr lang="en-US" dirty="0" smtClean="0"/>
              <a:t>• Ensuring that goals, scope, and product domain are understood by everyone on the Scrum Team as well as possible; </a:t>
            </a:r>
          </a:p>
          <a:p>
            <a:pPr marL="0" indent="0">
              <a:buNone/>
            </a:pPr>
            <a:r>
              <a:rPr lang="en-US" dirty="0" smtClean="0"/>
              <a:t>• Finding techniques for effective Product Backlog management; </a:t>
            </a:r>
          </a:p>
          <a:p>
            <a:pPr marL="0" indent="0">
              <a:buNone/>
            </a:pPr>
            <a:r>
              <a:rPr lang="en-US" dirty="0" smtClean="0"/>
              <a:t>• Helping the Scrum Team understand the need for clear and concise Product Backlog items; </a:t>
            </a:r>
          </a:p>
          <a:p>
            <a:pPr marL="0" indent="0">
              <a:buNone/>
            </a:pPr>
            <a:r>
              <a:rPr lang="en-US" dirty="0" smtClean="0"/>
              <a:t>• Understanding product planning in an empirical environment; </a:t>
            </a:r>
          </a:p>
          <a:p>
            <a:pPr marL="0" indent="0">
              <a:buNone/>
            </a:pPr>
            <a:r>
              <a:rPr lang="en-US" dirty="0" smtClean="0"/>
              <a:t>• Ensuring the Product Owner knows how to arrange the Product Backlog to maximize value; </a:t>
            </a:r>
          </a:p>
          <a:p>
            <a:pPr marL="0" indent="0">
              <a:buNone/>
            </a:pPr>
            <a:r>
              <a:rPr lang="en-US" dirty="0" smtClean="0"/>
              <a:t>• Understanding and practicing agility; and, </a:t>
            </a:r>
          </a:p>
          <a:p>
            <a:pPr marL="0" indent="0">
              <a:buNone/>
            </a:pPr>
            <a:r>
              <a:rPr lang="en-US" dirty="0" smtClean="0"/>
              <a:t>• Facilitating Scrum events as requested or needed.</a:t>
            </a:r>
          </a:p>
          <a:p>
            <a:pPr marL="0" indent="0">
              <a:buNone/>
            </a:pPr>
            <a:endParaRPr lang="en-US" sz="1300" dirty="0" smtClean="0"/>
          </a:p>
          <a:p>
            <a:pPr marL="0" indent="0">
              <a:buNone/>
            </a:pPr>
            <a:r>
              <a:rPr lang="en-US" b="1" dirty="0" smtClean="0"/>
              <a:t>Scrum Master Service to the Development Team: </a:t>
            </a:r>
            <a:r>
              <a:rPr lang="en-US" i="1" dirty="0" smtClean="0"/>
              <a:t>The Scrum Master serves the Development Team in several ways, including: </a:t>
            </a:r>
          </a:p>
          <a:p>
            <a:pPr marL="0" indent="0">
              <a:buNone/>
            </a:pPr>
            <a:r>
              <a:rPr lang="en-US" dirty="0" smtClean="0"/>
              <a:t>• Coaching the Development Team in self-organization and cross-functionality; </a:t>
            </a:r>
          </a:p>
          <a:p>
            <a:pPr marL="0" indent="0">
              <a:buNone/>
            </a:pPr>
            <a:r>
              <a:rPr lang="en-US" dirty="0" smtClean="0"/>
              <a:t>• Helping the Development Team to create high-value products; </a:t>
            </a:r>
          </a:p>
          <a:p>
            <a:pPr marL="0" indent="0">
              <a:buNone/>
            </a:pPr>
            <a:r>
              <a:rPr lang="en-US" dirty="0" smtClean="0"/>
              <a:t>• Removing impediments to the Development Team’s progress; </a:t>
            </a:r>
          </a:p>
          <a:p>
            <a:pPr marL="0" indent="0">
              <a:buNone/>
            </a:pPr>
            <a:r>
              <a:rPr lang="en-US" dirty="0" smtClean="0"/>
              <a:t>• Facilitating Scrum events as requested or needed; and, </a:t>
            </a:r>
          </a:p>
          <a:p>
            <a:pPr marL="0" indent="0">
              <a:buNone/>
            </a:pPr>
            <a:r>
              <a:rPr lang="en-US" dirty="0" smtClean="0"/>
              <a:t>• Coaching the Development Team in organizational environments in which Scrum is not yet fully adopted and understood. </a:t>
            </a:r>
          </a:p>
          <a:p>
            <a:pPr marL="0" indent="0">
              <a:buNone/>
            </a:pPr>
            <a:endParaRPr lang="en-US" sz="1500" dirty="0" smtClean="0"/>
          </a:p>
          <a:p>
            <a:pPr marL="0" indent="0">
              <a:buNone/>
            </a:pPr>
            <a:r>
              <a:rPr lang="en-US" b="1" dirty="0" smtClean="0"/>
              <a:t>Scrum Master Service to the Organization:</a:t>
            </a:r>
            <a:r>
              <a:rPr lang="en-US" dirty="0" smtClean="0"/>
              <a:t> </a:t>
            </a:r>
            <a:r>
              <a:rPr lang="en-US" i="1" dirty="0" smtClean="0"/>
              <a:t>The Scrum Master serves the organization in several ways, including: </a:t>
            </a:r>
          </a:p>
          <a:p>
            <a:pPr marL="0" indent="0">
              <a:buNone/>
            </a:pPr>
            <a:r>
              <a:rPr lang="en-US" dirty="0" smtClean="0"/>
              <a:t>• Leading and coaching the organization in its Scrum adoption; </a:t>
            </a:r>
          </a:p>
          <a:p>
            <a:pPr marL="0" indent="0">
              <a:buNone/>
            </a:pPr>
            <a:r>
              <a:rPr lang="en-US" dirty="0" smtClean="0"/>
              <a:t>• Planning Scrum implementations within the organization;  </a:t>
            </a:r>
          </a:p>
          <a:p>
            <a:pPr marL="0" indent="0">
              <a:buNone/>
            </a:pPr>
            <a:r>
              <a:rPr lang="en-US" dirty="0" smtClean="0"/>
              <a:t>• Helping employees and stakeholders understand and enact Scrum and empirical product development; </a:t>
            </a:r>
          </a:p>
          <a:p>
            <a:pPr marL="0" indent="0">
              <a:buNone/>
            </a:pPr>
            <a:r>
              <a:rPr lang="en-US" dirty="0" smtClean="0"/>
              <a:t>• Causing change that increases the productivity of the Scrum Team; and, </a:t>
            </a:r>
          </a:p>
          <a:p>
            <a:pPr marL="0" indent="0">
              <a:buNone/>
            </a:pPr>
            <a:r>
              <a:rPr lang="en-US" dirty="0" smtClean="0"/>
              <a:t>• Working with other Scrum Masters to increase the effectiveness of the application of Scrum in the organization. </a:t>
            </a:r>
            <a:endParaRPr lang="en-US" dirty="0"/>
          </a:p>
        </p:txBody>
      </p:sp>
    </p:spTree>
    <p:extLst>
      <p:ext uri="{BB962C8B-B14F-4D97-AF65-F5344CB8AC3E}">
        <p14:creationId xmlns:p14="http://schemas.microsoft.com/office/powerpoint/2010/main" val="23852556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26126"/>
            <a:ext cx="12192000" cy="6949440"/>
          </a:xfrm>
        </p:spPr>
        <p:txBody>
          <a:bodyPr>
            <a:normAutofit fontScale="62500" lnSpcReduction="20000"/>
          </a:bodyPr>
          <a:lstStyle/>
          <a:p>
            <a:pPr marL="0" indent="0">
              <a:buNone/>
            </a:pPr>
            <a:r>
              <a:rPr lang="en-US" b="1" dirty="0"/>
              <a:t>The </a:t>
            </a:r>
            <a:r>
              <a:rPr lang="en-US" b="1" dirty="0" smtClean="0"/>
              <a:t>Sprint:</a:t>
            </a:r>
          </a:p>
          <a:p>
            <a:pPr marL="0" indent="0">
              <a:buNone/>
            </a:pPr>
            <a:r>
              <a:rPr lang="en-US" dirty="0" smtClean="0"/>
              <a:t>Sprint</a:t>
            </a:r>
            <a:r>
              <a:rPr lang="en-US" dirty="0"/>
              <a:t>, a time-box of one month or less during which a “Done”, useable, and potentially releasable product Increment is created. Sprints have consistent durations throughout a development effort. A new Sprint starts immediately after the conclusion of the previous Sprint. </a:t>
            </a:r>
          </a:p>
          <a:p>
            <a:pPr marL="0" indent="0">
              <a:buNone/>
            </a:pPr>
            <a:r>
              <a:rPr lang="en-US" dirty="0"/>
              <a:t>Sprints contain and consist of the Sprint Planning, Daily Scrums, the development work, the Sprint Review, and the Sprint Retrospective. </a:t>
            </a:r>
          </a:p>
          <a:p>
            <a:pPr marL="0" indent="0">
              <a:buNone/>
            </a:pPr>
            <a:r>
              <a:rPr lang="en-US" dirty="0"/>
              <a:t>During the Sprint: </a:t>
            </a:r>
          </a:p>
          <a:p>
            <a:pPr marL="0" indent="0">
              <a:buNone/>
            </a:pPr>
            <a:r>
              <a:rPr lang="en-US" dirty="0"/>
              <a:t>• No changes are made that would endanger the Sprint Goal; </a:t>
            </a:r>
            <a:endParaRPr lang="en-US" dirty="0" smtClean="0"/>
          </a:p>
          <a:p>
            <a:pPr marL="0" indent="0">
              <a:buNone/>
            </a:pPr>
            <a:r>
              <a:rPr lang="en-US" dirty="0" smtClean="0"/>
              <a:t>• </a:t>
            </a:r>
            <a:r>
              <a:rPr lang="en-US" dirty="0"/>
              <a:t>Quality goals do not decrease; and, </a:t>
            </a:r>
            <a:endParaRPr lang="en-US" dirty="0" smtClean="0"/>
          </a:p>
          <a:p>
            <a:pPr marL="0" indent="0">
              <a:buNone/>
            </a:pPr>
            <a:r>
              <a:rPr lang="en-US" dirty="0" smtClean="0"/>
              <a:t>• </a:t>
            </a:r>
            <a:r>
              <a:rPr lang="en-US" dirty="0"/>
              <a:t>Scope may be clarified and re-negotiated between the Product Owner and Development Team as more is learned. </a:t>
            </a:r>
            <a:endParaRPr lang="en-US" dirty="0" smtClean="0"/>
          </a:p>
          <a:p>
            <a:pPr marL="0" indent="0">
              <a:buNone/>
            </a:pPr>
            <a:endParaRPr lang="en-US" dirty="0" smtClean="0"/>
          </a:p>
          <a:p>
            <a:pPr marL="0" indent="0">
              <a:buNone/>
            </a:pPr>
            <a:r>
              <a:rPr lang="en-US" b="1" dirty="0"/>
              <a:t>Sprint </a:t>
            </a:r>
            <a:r>
              <a:rPr lang="en-US" b="1" dirty="0" smtClean="0"/>
              <a:t>Planning:</a:t>
            </a:r>
          </a:p>
          <a:p>
            <a:pPr marL="0" indent="0">
              <a:buNone/>
            </a:pPr>
            <a:r>
              <a:rPr lang="en-US" dirty="0" smtClean="0"/>
              <a:t> </a:t>
            </a:r>
            <a:r>
              <a:rPr lang="en-US" dirty="0"/>
              <a:t>The work to be performed in the Sprint is planned at the Sprint Planning. This plan is created by the collaborative work of the entire Scrum Team. </a:t>
            </a:r>
          </a:p>
          <a:p>
            <a:pPr marL="0" indent="0">
              <a:buNone/>
            </a:pPr>
            <a:r>
              <a:rPr lang="en-US" dirty="0"/>
              <a:t>Sprint Planning is time-boxed to a maximum of eight hours for a one-month Sprint. For shorter Sprints, the event is usually shorter. The Scrum Master ensures that the event takes place and that attendants understand its purpose. The Scrum Master teaches the Scrum Team to keep it within the time-box. </a:t>
            </a:r>
          </a:p>
          <a:p>
            <a:pPr marL="0" indent="0">
              <a:buNone/>
            </a:pPr>
            <a:r>
              <a:rPr lang="en-US" dirty="0"/>
              <a:t>Sprint Planning answers the following:  </a:t>
            </a:r>
          </a:p>
          <a:p>
            <a:pPr marL="0" indent="0">
              <a:buNone/>
            </a:pPr>
            <a:r>
              <a:rPr lang="en-US" dirty="0"/>
              <a:t>• What can be delivered in the Increment resulting from the upcoming Sprint? </a:t>
            </a:r>
            <a:endParaRPr lang="en-US" dirty="0" smtClean="0"/>
          </a:p>
          <a:p>
            <a:pPr marL="0" indent="0">
              <a:buNone/>
            </a:pPr>
            <a:r>
              <a:rPr lang="en-US" sz="2600" i="1" dirty="0"/>
              <a:t>The Development Team works to forecast the functionality that will be developed during the Sprint. The Product Owner discusses the objective that the Sprint should achieve and the Product Backlog items that, if completed in the Sprint, would achieve the Sprint Goal. The entire Scrum Team collaborates on understanding the work of the Sprint. </a:t>
            </a:r>
            <a:endParaRPr lang="en-US" sz="2600" i="1" dirty="0" smtClean="0"/>
          </a:p>
          <a:p>
            <a:pPr marL="0" indent="0">
              <a:buNone/>
            </a:pPr>
            <a:r>
              <a:rPr lang="en-US" dirty="0" smtClean="0"/>
              <a:t>• </a:t>
            </a:r>
            <a:r>
              <a:rPr lang="en-US" dirty="0"/>
              <a:t>How will the work needed to deliver the Increment be achieved? </a:t>
            </a:r>
            <a:endParaRPr lang="en-US" dirty="0" smtClean="0"/>
          </a:p>
          <a:p>
            <a:pPr marL="0" indent="0">
              <a:buNone/>
            </a:pPr>
            <a:r>
              <a:rPr lang="en-US" sz="2600" i="1" dirty="0"/>
              <a:t>Having set the Sprint Goal and selected the Product Backlog items for the Sprint, the Development Team decides how it will build this functionality into a “Done” product Increment during the Sprint. The Product Backlog items selected for this Sprint plus the plan for delivering them is called the Sprint Backlog. </a:t>
            </a:r>
          </a:p>
        </p:txBody>
      </p:sp>
    </p:spTree>
    <p:extLst>
      <p:ext uri="{BB962C8B-B14F-4D97-AF65-F5344CB8AC3E}">
        <p14:creationId xmlns:p14="http://schemas.microsoft.com/office/powerpoint/2010/main" val="25039078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 y="0"/>
            <a:ext cx="12292149" cy="2899954"/>
          </a:xfrm>
        </p:spPr>
        <p:txBody>
          <a:bodyPr>
            <a:normAutofit lnSpcReduction="10000"/>
          </a:bodyPr>
          <a:lstStyle/>
          <a:p>
            <a:pPr marL="0" indent="0">
              <a:buNone/>
            </a:pPr>
            <a:r>
              <a:rPr lang="en-US" b="1" dirty="0"/>
              <a:t>Sprint </a:t>
            </a:r>
            <a:r>
              <a:rPr lang="en-US" b="1" dirty="0" smtClean="0"/>
              <a:t>Goal:</a:t>
            </a:r>
          </a:p>
          <a:p>
            <a:pPr marL="0" indent="0">
              <a:buNone/>
            </a:pPr>
            <a:r>
              <a:rPr lang="en-US" sz="2400" dirty="0" smtClean="0"/>
              <a:t>The </a:t>
            </a:r>
            <a:r>
              <a:rPr lang="en-US" sz="2400" dirty="0"/>
              <a:t>Sprint Goal is an objective set for the Sprint that can be met through the implementation of Product Backlog. It provides guidance to the Development Team on why it is building the Increment. It is created during the Sprint Planning meeting. The Sprint Goal gives the Development Team some flexibility regarding the functionality implemented within the Sprint. The selected Product Backlog items deliver one coherent function, which can be the Sprint Goal. The Sprint Goal can be any other coherence that causes the Development Team to work together rather than on separate initiatives. </a:t>
            </a:r>
            <a:endParaRPr lang="en-US" sz="2400" dirty="0" smtClean="0"/>
          </a:p>
          <a:p>
            <a:pPr marL="0" indent="0">
              <a:buNone/>
            </a:pPr>
            <a:endParaRPr lang="en-US" sz="2400" dirty="0"/>
          </a:p>
        </p:txBody>
      </p:sp>
    </p:spTree>
    <p:extLst>
      <p:ext uri="{BB962C8B-B14F-4D97-AF65-F5344CB8AC3E}">
        <p14:creationId xmlns:p14="http://schemas.microsoft.com/office/powerpoint/2010/main" val="17889394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6832640"/>
          </a:xfrm>
          <a:prstGeom prst="rect">
            <a:avLst/>
          </a:prstGeom>
        </p:spPr>
        <p:txBody>
          <a:bodyPr wrap="square">
            <a:spAutoFit/>
          </a:bodyPr>
          <a:lstStyle/>
          <a:p>
            <a:r>
              <a:rPr lang="en-US" sz="2400" b="1" dirty="0"/>
              <a:t>Daily </a:t>
            </a:r>
            <a:r>
              <a:rPr lang="en-US" sz="2400" b="1" dirty="0" smtClean="0"/>
              <a:t>Scrum:</a:t>
            </a:r>
          </a:p>
          <a:p>
            <a:r>
              <a:rPr lang="en-US" dirty="0" smtClean="0"/>
              <a:t>The </a:t>
            </a:r>
            <a:r>
              <a:rPr lang="en-US" dirty="0"/>
              <a:t>Daily Scrum is a 15-minute time-boxed event for the Development Team. The Daily Scrum is held every day of the Sprint. At it, the Development Team plans work for the next 24 hours. This optimizes team collaboration and performance by inspecting the work since the last Daily Scrum and forecasting upcoming Sprint work. The Daily Scrum is held at the same time and place each day to reduce complexity.  </a:t>
            </a:r>
          </a:p>
          <a:p>
            <a:r>
              <a:rPr lang="en-US" dirty="0"/>
              <a:t>The Development Team uses the Daily Scrum to inspect progress toward the Sprint Goal and to inspect how progress is trending toward completing the work in the Sprint Backlog. The Daily Scrum optimizes the probability that the Development Team will meet the Sprint Goal. Every day, the Development Team should understand how it intends to work together as a </a:t>
            </a:r>
            <a:r>
              <a:rPr lang="en-US" dirty="0" smtClean="0"/>
              <a:t>self organizing </a:t>
            </a:r>
            <a:r>
              <a:rPr lang="en-US" dirty="0"/>
              <a:t>team to accomplish the Sprint Goal and create the anticipated Increment by the end of the Sprint.  </a:t>
            </a:r>
          </a:p>
          <a:p>
            <a:r>
              <a:rPr lang="en-US" dirty="0"/>
              <a:t>The structure of the meeting is set by the Development Team and can be conducted in different ways if it focuses on progress toward the Sprint Goal.  Some Development Teams will use questions, some will be more discussion based.  Here is an example of what might be used: </a:t>
            </a:r>
          </a:p>
          <a:p>
            <a:r>
              <a:rPr lang="en-US" dirty="0"/>
              <a:t>• What did I do yesterday that helped the Development Team meet the Sprint Goal? </a:t>
            </a:r>
            <a:endParaRPr lang="en-US" dirty="0" smtClean="0"/>
          </a:p>
          <a:p>
            <a:r>
              <a:rPr lang="en-US" dirty="0" smtClean="0"/>
              <a:t>• </a:t>
            </a:r>
            <a:r>
              <a:rPr lang="en-US" dirty="0"/>
              <a:t>What will I do today to help the Development Team meet the Sprint Goal? </a:t>
            </a:r>
            <a:endParaRPr lang="en-US" dirty="0" smtClean="0"/>
          </a:p>
          <a:p>
            <a:r>
              <a:rPr lang="en-US" dirty="0" smtClean="0"/>
              <a:t>• </a:t>
            </a:r>
            <a:r>
              <a:rPr lang="en-US" dirty="0"/>
              <a:t>Do I see any impediment that prevents me or the Development Team from meeting the Sprint Goal? </a:t>
            </a:r>
          </a:p>
          <a:p>
            <a:r>
              <a:rPr lang="en-US" dirty="0"/>
              <a:t>The Development Team or team members often meet immediately after the Daily Scrum for detailed discussions, or to adapt, or </a:t>
            </a:r>
            <a:r>
              <a:rPr lang="en-US" dirty="0" err="1"/>
              <a:t>replan</a:t>
            </a:r>
            <a:r>
              <a:rPr lang="en-US" dirty="0"/>
              <a:t>, the rest of the Sprint’s work. </a:t>
            </a:r>
          </a:p>
          <a:p>
            <a:r>
              <a:rPr lang="en-US" dirty="0"/>
              <a:t>The Scrum Master ensures that the Development Team has the meeting, but the Development Team is responsible for conducting the Daily Scrum. The Scrum Master teaches the Development Team to keep the Daily Scrum within the 15-minute time-box. </a:t>
            </a:r>
          </a:p>
          <a:p>
            <a:r>
              <a:rPr lang="en-US" dirty="0"/>
              <a:t>The Daily Scrum is an internal meeting for the Development Team. If others are present, the Scrum Master ensures that they do not disrupt the meeting.  </a:t>
            </a:r>
            <a:r>
              <a:rPr lang="en-US" dirty="0" smtClean="0"/>
              <a:t>Daily </a:t>
            </a:r>
            <a:r>
              <a:rPr lang="en-US" dirty="0"/>
              <a:t>Scrums improve communications, eliminate other meetings, identify impediments to development for removal, highlight and promote quick decision-making, and improve the Development Team’s level of knowledge. This is a key inspect and adapt meeting</a:t>
            </a:r>
          </a:p>
        </p:txBody>
      </p:sp>
    </p:spTree>
    <p:extLst>
      <p:ext uri="{BB962C8B-B14F-4D97-AF65-F5344CB8AC3E}">
        <p14:creationId xmlns:p14="http://schemas.microsoft.com/office/powerpoint/2010/main" val="31592554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12192000" cy="6733309"/>
          </a:xfrm>
        </p:spPr>
        <p:txBody>
          <a:bodyPr>
            <a:normAutofit fontScale="62500" lnSpcReduction="20000"/>
          </a:bodyPr>
          <a:lstStyle/>
          <a:p>
            <a:pPr marL="0" indent="0">
              <a:buNone/>
            </a:pPr>
            <a:r>
              <a:rPr lang="en-US" sz="3800" b="1" dirty="0"/>
              <a:t>Sprint </a:t>
            </a:r>
            <a:r>
              <a:rPr lang="en-US" sz="3800" b="1" dirty="0" smtClean="0"/>
              <a:t>Review:</a:t>
            </a:r>
          </a:p>
          <a:p>
            <a:pPr marL="0" indent="0">
              <a:buNone/>
            </a:pPr>
            <a:r>
              <a:rPr lang="en-US" dirty="0" smtClean="0"/>
              <a:t> </a:t>
            </a:r>
            <a:r>
              <a:rPr lang="en-US" dirty="0"/>
              <a:t>A Sprint Review is held at the end of the Sprint to inspect the Increment and adapt the Product Backlog if needed. During the Sprint Review, the Scrum Team and stakeholders collaborate about what was done in the Sprint. Based on that and any changes to the Product Backlog during the Sprint, attendees collaborate on the next things that could be done to optimize value. This is an informal meeting, not a status meeting, and the presentation of the Increment is intended to elicit feedback and foster collaboration. </a:t>
            </a:r>
          </a:p>
          <a:p>
            <a:pPr marL="0" indent="0">
              <a:buNone/>
            </a:pPr>
            <a:r>
              <a:rPr lang="en-US" dirty="0"/>
              <a:t>This is at most a four-hour meeting for one-month Sprints. For shorter Sprints, the event is usually shorter. The Scrum Master ensures that the event takes place and that attendees understand its purpose. The Scrum Master teaches everyone involved to keep it within the </a:t>
            </a:r>
            <a:r>
              <a:rPr lang="en-US" dirty="0" err="1"/>
              <a:t>timebox</a:t>
            </a:r>
            <a:r>
              <a:rPr lang="en-US" dirty="0"/>
              <a:t>. </a:t>
            </a:r>
          </a:p>
          <a:p>
            <a:pPr marL="0" indent="0">
              <a:buNone/>
            </a:pPr>
            <a:r>
              <a:rPr lang="en-US" dirty="0"/>
              <a:t>The Sprint Review includes the following elements: </a:t>
            </a:r>
          </a:p>
          <a:p>
            <a:pPr marL="0" indent="0">
              <a:buNone/>
            </a:pPr>
            <a:r>
              <a:rPr lang="en-US" dirty="0"/>
              <a:t>• Attendees include the Scrum Team and key stakeholders invited by the Product Owner; </a:t>
            </a:r>
            <a:endParaRPr lang="en-US" dirty="0" smtClean="0"/>
          </a:p>
          <a:p>
            <a:pPr marL="0" indent="0">
              <a:buNone/>
            </a:pPr>
            <a:r>
              <a:rPr lang="en-US" dirty="0" smtClean="0"/>
              <a:t>• </a:t>
            </a:r>
            <a:r>
              <a:rPr lang="en-US" dirty="0"/>
              <a:t>The Product Owner explains what Product Backlog items have been “Done” and what has not been “Done”; </a:t>
            </a:r>
            <a:endParaRPr lang="en-US" dirty="0" smtClean="0"/>
          </a:p>
          <a:p>
            <a:pPr marL="0" indent="0">
              <a:buNone/>
            </a:pPr>
            <a:r>
              <a:rPr lang="en-US" dirty="0" smtClean="0"/>
              <a:t>• </a:t>
            </a:r>
            <a:r>
              <a:rPr lang="en-US" dirty="0"/>
              <a:t>The Development Team discusses what went well during the Sprint, what problems it ran into, and how those problems were solved; </a:t>
            </a:r>
            <a:endParaRPr lang="en-US" dirty="0" smtClean="0"/>
          </a:p>
          <a:p>
            <a:pPr marL="0" indent="0">
              <a:buNone/>
            </a:pPr>
            <a:r>
              <a:rPr lang="en-US" dirty="0" smtClean="0"/>
              <a:t>• </a:t>
            </a:r>
            <a:r>
              <a:rPr lang="en-US" dirty="0"/>
              <a:t>The Development Team demonstrates the work that it has “Done” and answers questions about the Increment; </a:t>
            </a:r>
            <a:endParaRPr lang="en-US" dirty="0" smtClean="0"/>
          </a:p>
          <a:p>
            <a:pPr marL="0" indent="0">
              <a:buNone/>
            </a:pPr>
            <a:r>
              <a:rPr lang="en-US" dirty="0" smtClean="0"/>
              <a:t>• </a:t>
            </a:r>
            <a:r>
              <a:rPr lang="en-US" dirty="0"/>
              <a:t>The Product Owner discusses the Product Backlog as it stands. He or she projects likely target and delivery dates based on progress to date (if needed); </a:t>
            </a:r>
            <a:endParaRPr lang="en-US" dirty="0" smtClean="0"/>
          </a:p>
          <a:p>
            <a:pPr marL="0" indent="0">
              <a:buNone/>
            </a:pPr>
            <a:r>
              <a:rPr lang="en-US" dirty="0" smtClean="0"/>
              <a:t>• </a:t>
            </a:r>
            <a:r>
              <a:rPr lang="en-US" dirty="0"/>
              <a:t>The entire group collaborates on what to do next, so that the Sprint Review provides valuable input to subsequent Sprint Planning; </a:t>
            </a:r>
            <a:endParaRPr lang="en-US" dirty="0" smtClean="0"/>
          </a:p>
          <a:p>
            <a:pPr marL="0" indent="0">
              <a:buNone/>
            </a:pPr>
            <a:r>
              <a:rPr lang="en-US" dirty="0" smtClean="0"/>
              <a:t>• </a:t>
            </a:r>
            <a:r>
              <a:rPr lang="en-US" dirty="0"/>
              <a:t>Review of how the marketplace or potential use of the product might have changed what is the most valuable thing to do next; and,  </a:t>
            </a:r>
            <a:endParaRPr lang="en-US" dirty="0" smtClean="0"/>
          </a:p>
          <a:p>
            <a:pPr marL="0" indent="0">
              <a:buNone/>
            </a:pPr>
            <a:r>
              <a:rPr lang="en-US" dirty="0" smtClean="0"/>
              <a:t>• </a:t>
            </a:r>
            <a:r>
              <a:rPr lang="en-US" dirty="0"/>
              <a:t>Review of the timeline, budget, potential capabilities, and marketplace for the next anticipated releases of functionality or capability of the product. </a:t>
            </a:r>
          </a:p>
          <a:p>
            <a:pPr marL="0" indent="0">
              <a:buNone/>
            </a:pPr>
            <a:r>
              <a:rPr lang="en-US" dirty="0"/>
              <a:t> </a:t>
            </a:r>
            <a:r>
              <a:rPr lang="en-US" dirty="0" smtClean="0"/>
              <a:t>The </a:t>
            </a:r>
            <a:r>
              <a:rPr lang="en-US" dirty="0"/>
              <a:t>result of the Sprint Review is a revised Product Backlog that defines the probable Product Backlog items for the </a:t>
            </a:r>
            <a:r>
              <a:rPr lang="en-US" dirty="0" smtClean="0"/>
              <a:t>next Sprint</a:t>
            </a:r>
            <a:r>
              <a:rPr lang="en-US" dirty="0"/>
              <a:t>. The Product Backlog may also be adjusted overall to meet new opportunities. </a:t>
            </a:r>
          </a:p>
        </p:txBody>
      </p:sp>
    </p:spTree>
    <p:extLst>
      <p:ext uri="{BB962C8B-B14F-4D97-AF65-F5344CB8AC3E}">
        <p14:creationId xmlns:p14="http://schemas.microsoft.com/office/powerpoint/2010/main" val="37736759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59257"/>
            <a:ext cx="12192000" cy="6617196"/>
          </a:xfrm>
          <a:prstGeom prst="rect">
            <a:avLst/>
          </a:prstGeom>
        </p:spPr>
        <p:txBody>
          <a:bodyPr wrap="square">
            <a:spAutoFit/>
          </a:bodyPr>
          <a:lstStyle/>
          <a:p>
            <a:r>
              <a:rPr lang="en-US" sz="2400" b="1" dirty="0"/>
              <a:t>Sprint </a:t>
            </a:r>
            <a:r>
              <a:rPr lang="en-US" sz="2400" b="1" dirty="0" smtClean="0"/>
              <a:t>Retrospective:</a:t>
            </a:r>
          </a:p>
          <a:p>
            <a:r>
              <a:rPr lang="en-US" dirty="0" smtClean="0"/>
              <a:t> </a:t>
            </a:r>
            <a:r>
              <a:rPr lang="en-US" sz="2000" dirty="0"/>
              <a:t>The Sprint Retrospective is an opportunity for the Scrum Team to inspect itself and create a plan for improvements to be enacted during the next Sprint.  </a:t>
            </a:r>
          </a:p>
          <a:p>
            <a:r>
              <a:rPr lang="en-US" sz="2000" dirty="0"/>
              <a:t>The Sprint Retrospective occurs after the Sprint Review and prior to the next Sprint Planning. This is at most a three-hour meeting for one-month Sprints. For shorter Sprints, the event is usually shorter. The Scrum Master ensures that the event takes place and that attendants understand its purpose.  </a:t>
            </a:r>
          </a:p>
          <a:p>
            <a:r>
              <a:rPr lang="en-US" sz="2000" dirty="0"/>
              <a:t>The Scrum Master ensures that the meeting is positive and productive. The Scrum Master teaches all to keep it within the time-box. The Scrum Master participates as a peer team member in the meeting from the accountability over the Scrum process.  </a:t>
            </a:r>
          </a:p>
          <a:p>
            <a:r>
              <a:rPr lang="en-US" sz="2000" dirty="0"/>
              <a:t>The purpose of the Sprint Retrospective is to: </a:t>
            </a:r>
          </a:p>
          <a:p>
            <a:r>
              <a:rPr lang="en-US" sz="2000" dirty="0"/>
              <a:t>• Inspect how the last Sprint went with regards to people, relationships, process, and tools; </a:t>
            </a:r>
            <a:endParaRPr lang="en-US" sz="2000" dirty="0" smtClean="0"/>
          </a:p>
          <a:p>
            <a:r>
              <a:rPr lang="en-US" sz="2000" dirty="0" smtClean="0"/>
              <a:t>• </a:t>
            </a:r>
            <a:r>
              <a:rPr lang="en-US" sz="2000" dirty="0"/>
              <a:t>Identify and order the major items that went well and potential improvements; and, </a:t>
            </a:r>
            <a:endParaRPr lang="en-US" sz="2000" dirty="0" smtClean="0"/>
          </a:p>
          <a:p>
            <a:r>
              <a:rPr lang="en-US" sz="2000" dirty="0" smtClean="0"/>
              <a:t>• </a:t>
            </a:r>
            <a:r>
              <a:rPr lang="en-US" sz="2000" dirty="0"/>
              <a:t>Create a plan for implementing improvements to the way the Scrum Team does its work. </a:t>
            </a:r>
          </a:p>
          <a:p>
            <a:r>
              <a:rPr lang="en-US" sz="2000" dirty="0"/>
              <a:t>The Scrum Master encourages the Scrum Team to improve, within the Scrum process framework, its development process and practices to make it more effective and enjoyable for the next Sprint. During each Sprint Retrospective, the Scrum Team plans ways to increase product quality by improving work processes or adapting the definition of “Done”, if appropriate and not in conflict with product or organizational standards. </a:t>
            </a:r>
          </a:p>
          <a:p>
            <a:r>
              <a:rPr lang="en-US" sz="2000" dirty="0"/>
              <a:t>By the end of the Sprint Retrospective, the Scrum Team should have identified improvements that it will implement in the next Sprint. Implementing these improvements in the next Sprint is the adaptation to the inspection of the Scrum Team itself. Although improvements may be implemented at any time, the Sprint Retrospective provides a formal opportunity to focus on inspection and adaptation</a:t>
            </a:r>
          </a:p>
        </p:txBody>
      </p:sp>
    </p:spTree>
    <p:extLst>
      <p:ext uri="{BB962C8B-B14F-4D97-AF65-F5344CB8AC3E}">
        <p14:creationId xmlns:p14="http://schemas.microsoft.com/office/powerpoint/2010/main" val="11394442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13021" y="156411"/>
            <a:ext cx="7074568" cy="6612388"/>
          </a:xfrm>
        </p:spPr>
      </p:pic>
    </p:spTree>
    <p:extLst>
      <p:ext uri="{BB962C8B-B14F-4D97-AF65-F5344CB8AC3E}">
        <p14:creationId xmlns:p14="http://schemas.microsoft.com/office/powerpoint/2010/main" val="28971427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89166" y="1"/>
            <a:ext cx="8797834" cy="6858000"/>
          </a:xfrm>
        </p:spPr>
      </p:pic>
    </p:spTree>
    <p:extLst>
      <p:ext uri="{BB962C8B-B14F-4D97-AF65-F5344CB8AC3E}">
        <p14:creationId xmlns:p14="http://schemas.microsoft.com/office/powerpoint/2010/main" val="19741531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6512" y="36097"/>
            <a:ext cx="10160076" cy="6821904"/>
          </a:xfrm>
        </p:spPr>
      </p:pic>
    </p:spTree>
    <p:extLst>
      <p:ext uri="{BB962C8B-B14F-4D97-AF65-F5344CB8AC3E}">
        <p14:creationId xmlns:p14="http://schemas.microsoft.com/office/powerpoint/2010/main" val="42507320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5894126" y="4039993"/>
            <a:ext cx="2422476" cy="2421238"/>
          </a:xfrm>
          <a:prstGeom prst="ellipse">
            <a:avLst/>
          </a:prstGeom>
          <a:solidFill>
            <a:srgbClr val="002060"/>
          </a:solidFill>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p:cNvSpPr/>
          <p:nvPr/>
        </p:nvSpPr>
        <p:spPr>
          <a:xfrm>
            <a:off x="3769343" y="3932721"/>
            <a:ext cx="2422476" cy="2479650"/>
          </a:xfrm>
          <a:prstGeom prst="ellipse">
            <a:avLst/>
          </a:prstGeom>
          <a:solidFill>
            <a:srgbClr val="C00000"/>
          </a:solidFill>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p:cNvSpPr/>
          <p:nvPr/>
        </p:nvSpPr>
        <p:spPr>
          <a:xfrm>
            <a:off x="3826488" y="0"/>
            <a:ext cx="4490114" cy="5163593"/>
          </a:xfrm>
          <a:prstGeom prst="ellipse">
            <a:avLst/>
          </a:prstGeom>
          <a:solidFill>
            <a:srgbClr val="111B0B"/>
          </a:solidFill>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4190760" y="4356938"/>
            <a:ext cx="1811740" cy="1631216"/>
          </a:xfrm>
          <a:prstGeom prst="rect">
            <a:avLst/>
          </a:prstGeom>
          <a:noFill/>
        </p:spPr>
        <p:txBody>
          <a:bodyPr wrap="square" rtlCol="0">
            <a:spAutoFit/>
          </a:bodyPr>
          <a:lstStyle/>
          <a:p>
            <a:pPr algn="ctr"/>
            <a:r>
              <a:rPr lang="en-US" sz="3200" b="1" dirty="0" smtClean="0">
                <a:solidFill>
                  <a:srgbClr val="FFC000"/>
                </a:solidFill>
              </a:rPr>
              <a:t>Product Owner</a:t>
            </a:r>
          </a:p>
          <a:p>
            <a:pPr algn="ctr"/>
            <a:endParaRPr lang="en-US" b="1" dirty="0">
              <a:solidFill>
                <a:srgbClr val="FFC000"/>
              </a:solidFill>
              <a:latin typeface="Gabriola" panose="04040605051002020D02" pitchFamily="82" charset="0"/>
            </a:endParaRPr>
          </a:p>
          <a:p>
            <a:pPr algn="ctr"/>
            <a:r>
              <a:rPr lang="en-US" b="1" dirty="0">
                <a:solidFill>
                  <a:srgbClr val="FFC000"/>
                </a:solidFill>
                <a:latin typeface="Gabriola" panose="04040605051002020D02" pitchFamily="82" charset="0"/>
              </a:rPr>
              <a:t>Amanda Humphrey</a:t>
            </a:r>
          </a:p>
        </p:txBody>
      </p:sp>
      <p:sp>
        <p:nvSpPr>
          <p:cNvPr id="6" name="TextBox 5"/>
          <p:cNvSpPr txBox="1"/>
          <p:nvPr/>
        </p:nvSpPr>
        <p:spPr>
          <a:xfrm>
            <a:off x="6127890" y="4392175"/>
            <a:ext cx="1999393" cy="1631216"/>
          </a:xfrm>
          <a:prstGeom prst="rect">
            <a:avLst/>
          </a:prstGeom>
          <a:noFill/>
          <a:scene3d>
            <a:camera prst="orthographicFront"/>
            <a:lightRig rig="threePt" dir="t"/>
          </a:scene3d>
          <a:sp3d>
            <a:bevelT prst="convex"/>
          </a:sp3d>
        </p:spPr>
        <p:txBody>
          <a:bodyPr wrap="square" rtlCol="0">
            <a:spAutoFit/>
          </a:bodyPr>
          <a:lstStyle/>
          <a:p>
            <a:pPr algn="ctr"/>
            <a:r>
              <a:rPr lang="en-US" sz="3200" b="1" dirty="0" smtClean="0">
                <a:solidFill>
                  <a:srgbClr val="FFC000"/>
                </a:solidFill>
              </a:rPr>
              <a:t>Scrum Master</a:t>
            </a:r>
          </a:p>
          <a:p>
            <a:pPr algn="ctr"/>
            <a:endParaRPr lang="en-US" b="1" dirty="0">
              <a:solidFill>
                <a:srgbClr val="FFC000"/>
              </a:solidFill>
            </a:endParaRPr>
          </a:p>
          <a:p>
            <a:pPr algn="ctr"/>
            <a:r>
              <a:rPr lang="en-US" b="1" dirty="0">
                <a:solidFill>
                  <a:srgbClr val="FFC000"/>
                </a:solidFill>
                <a:latin typeface="Gabriola" panose="04040605051002020D02" pitchFamily="82" charset="0"/>
              </a:rPr>
              <a:t>Bash Anoth</a:t>
            </a:r>
          </a:p>
        </p:txBody>
      </p:sp>
      <p:sp>
        <p:nvSpPr>
          <p:cNvPr id="7" name="TextBox 6"/>
          <p:cNvSpPr txBox="1"/>
          <p:nvPr/>
        </p:nvSpPr>
        <p:spPr>
          <a:xfrm>
            <a:off x="4565176" y="560438"/>
            <a:ext cx="3118514" cy="3570208"/>
          </a:xfrm>
          <a:prstGeom prst="rect">
            <a:avLst/>
          </a:prstGeom>
          <a:noFill/>
        </p:spPr>
        <p:txBody>
          <a:bodyPr wrap="square" rtlCol="0">
            <a:spAutoFit/>
          </a:bodyPr>
          <a:lstStyle/>
          <a:p>
            <a:pPr algn="ctr"/>
            <a:r>
              <a:rPr lang="en-US" sz="3200" b="1" dirty="0" smtClean="0">
                <a:solidFill>
                  <a:srgbClr val="FFC000"/>
                </a:solidFill>
              </a:rPr>
              <a:t>Development Team</a:t>
            </a:r>
          </a:p>
          <a:p>
            <a:pPr algn="ctr"/>
            <a:r>
              <a:rPr lang="en-US" b="1" dirty="0" smtClean="0">
                <a:solidFill>
                  <a:srgbClr val="FFC000"/>
                </a:solidFill>
                <a:latin typeface="Gabriola" panose="04040605051002020D02" pitchFamily="82" charset="0"/>
              </a:rPr>
              <a:t>-----------------------------------</a:t>
            </a:r>
          </a:p>
          <a:p>
            <a:pPr algn="ctr"/>
            <a:r>
              <a:rPr lang="en-US" b="1" dirty="0" smtClean="0">
                <a:solidFill>
                  <a:srgbClr val="FFC000"/>
                </a:solidFill>
                <a:latin typeface="Gabriola" panose="04040605051002020D02" pitchFamily="82" charset="0"/>
              </a:rPr>
              <a:t>Diana – MO Business SME</a:t>
            </a:r>
          </a:p>
          <a:p>
            <a:pPr algn="ctr"/>
            <a:r>
              <a:rPr lang="en-US" b="1" dirty="0" smtClean="0">
                <a:solidFill>
                  <a:srgbClr val="FFC000"/>
                </a:solidFill>
                <a:latin typeface="Gabriola" panose="04040605051002020D02" pitchFamily="82" charset="0"/>
              </a:rPr>
              <a:t>Claudia – IL Business SME </a:t>
            </a:r>
            <a:endParaRPr lang="en-US" b="1" dirty="0">
              <a:solidFill>
                <a:srgbClr val="FFC000"/>
              </a:solidFill>
              <a:latin typeface="Gabriola" panose="04040605051002020D02" pitchFamily="82" charset="0"/>
            </a:endParaRPr>
          </a:p>
          <a:p>
            <a:pPr algn="ctr"/>
            <a:r>
              <a:rPr lang="en-US" b="1" dirty="0" smtClean="0">
                <a:solidFill>
                  <a:srgbClr val="FFC000"/>
                </a:solidFill>
                <a:latin typeface="Gabriola" panose="04040605051002020D02" pitchFamily="82" charset="0"/>
              </a:rPr>
              <a:t>Marvin – Tech Lead</a:t>
            </a:r>
          </a:p>
          <a:p>
            <a:pPr algn="ctr"/>
            <a:r>
              <a:rPr lang="en-US" b="1" dirty="0" smtClean="0">
                <a:solidFill>
                  <a:srgbClr val="FFC000"/>
                </a:solidFill>
                <a:latin typeface="Gabriola" panose="04040605051002020D02" pitchFamily="82" charset="0"/>
              </a:rPr>
              <a:t>Suresh – IT Design/Dev</a:t>
            </a:r>
          </a:p>
          <a:p>
            <a:pPr algn="ctr"/>
            <a:r>
              <a:rPr lang="en-US" b="1" dirty="0" err="1">
                <a:solidFill>
                  <a:srgbClr val="FFC000"/>
                </a:solidFill>
                <a:latin typeface="Gabriola" panose="04040605051002020D02" pitchFamily="82" charset="0"/>
              </a:rPr>
              <a:t>Swapna</a:t>
            </a:r>
            <a:r>
              <a:rPr lang="en-US" b="1" dirty="0">
                <a:solidFill>
                  <a:srgbClr val="FFC000"/>
                </a:solidFill>
                <a:latin typeface="Gabriola" panose="04040605051002020D02" pitchFamily="82" charset="0"/>
              </a:rPr>
              <a:t> – IT </a:t>
            </a:r>
            <a:r>
              <a:rPr lang="en-US" b="1" dirty="0" smtClean="0">
                <a:solidFill>
                  <a:srgbClr val="FFC000"/>
                </a:solidFill>
                <a:latin typeface="Gabriola" panose="04040605051002020D02" pitchFamily="82" charset="0"/>
              </a:rPr>
              <a:t>Design/Dev</a:t>
            </a:r>
          </a:p>
          <a:p>
            <a:pPr algn="ctr"/>
            <a:r>
              <a:rPr lang="en-US" b="1" dirty="0" err="1" smtClean="0">
                <a:solidFill>
                  <a:srgbClr val="FFC000"/>
                </a:solidFill>
                <a:latin typeface="Gabriola" panose="04040605051002020D02" pitchFamily="82" charset="0"/>
              </a:rPr>
              <a:t>Madhu</a:t>
            </a:r>
            <a:r>
              <a:rPr lang="en-US" b="1" dirty="0">
                <a:solidFill>
                  <a:srgbClr val="FFC000"/>
                </a:solidFill>
                <a:latin typeface="Gabriola" panose="04040605051002020D02" pitchFamily="82" charset="0"/>
              </a:rPr>
              <a:t> – IT </a:t>
            </a:r>
            <a:r>
              <a:rPr lang="en-US" b="1" dirty="0" smtClean="0">
                <a:solidFill>
                  <a:srgbClr val="FFC000"/>
                </a:solidFill>
                <a:latin typeface="Gabriola" panose="04040605051002020D02" pitchFamily="82" charset="0"/>
              </a:rPr>
              <a:t>Design/Dev</a:t>
            </a:r>
          </a:p>
          <a:p>
            <a:pPr algn="ctr"/>
            <a:r>
              <a:rPr lang="en-US" b="1" dirty="0" smtClean="0">
                <a:solidFill>
                  <a:srgbClr val="FFC000"/>
                </a:solidFill>
                <a:latin typeface="Gabriola" panose="04040605051002020D02" pitchFamily="82" charset="0"/>
              </a:rPr>
              <a:t>Mark -UX Designer</a:t>
            </a:r>
          </a:p>
          <a:p>
            <a:pPr algn="ctr"/>
            <a:r>
              <a:rPr lang="en-US" b="1" dirty="0" smtClean="0">
                <a:solidFill>
                  <a:srgbClr val="FFC000"/>
                </a:solidFill>
                <a:latin typeface="Gabriola" panose="04040605051002020D02" pitchFamily="82" charset="0"/>
              </a:rPr>
              <a:t>Grace – UX Designer</a:t>
            </a:r>
          </a:p>
        </p:txBody>
      </p:sp>
    </p:spTree>
    <p:extLst>
      <p:ext uri="{BB962C8B-B14F-4D97-AF65-F5344CB8AC3E}">
        <p14:creationId xmlns:p14="http://schemas.microsoft.com/office/powerpoint/2010/main" val="6274137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39250" y="0"/>
            <a:ext cx="7094482" cy="6858000"/>
          </a:xfrm>
        </p:spPr>
      </p:pic>
    </p:spTree>
    <p:extLst>
      <p:ext uri="{BB962C8B-B14F-4D97-AF65-F5344CB8AC3E}">
        <p14:creationId xmlns:p14="http://schemas.microsoft.com/office/powerpoint/2010/main" val="35447939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09068" y="0"/>
            <a:ext cx="9143999" cy="6857999"/>
          </a:xfrm>
        </p:spPr>
      </p:pic>
    </p:spTree>
    <p:extLst>
      <p:ext uri="{BB962C8B-B14F-4D97-AF65-F5344CB8AC3E}">
        <p14:creationId xmlns:p14="http://schemas.microsoft.com/office/powerpoint/2010/main" val="36670401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274180"/>
            <a:ext cx="12212847" cy="6379284"/>
          </a:xfrm>
        </p:spPr>
      </p:pic>
    </p:spTree>
    <p:extLst>
      <p:ext uri="{BB962C8B-B14F-4D97-AF65-F5344CB8AC3E}">
        <p14:creationId xmlns:p14="http://schemas.microsoft.com/office/powerpoint/2010/main" val="30902181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825625"/>
            <a:ext cx="12192000" cy="4351338"/>
          </a:xfrm>
        </p:spPr>
        <p:txBody>
          <a:bodyPr>
            <a:normAutofit/>
          </a:bodyPr>
          <a:lstStyle/>
          <a:p>
            <a:pPr marL="0" indent="0" algn="ctr">
              <a:buNone/>
            </a:pPr>
            <a:r>
              <a:rPr lang="en-US" b="1" dirty="0" smtClean="0"/>
              <a:t>The Scrum Team </a:t>
            </a:r>
          </a:p>
          <a:p>
            <a:pPr marL="0" indent="0">
              <a:buNone/>
            </a:pPr>
            <a:r>
              <a:rPr lang="en-US" sz="2600" dirty="0" smtClean="0"/>
              <a:t>The Scrum Team consists of a Product Owner, </a:t>
            </a:r>
            <a:r>
              <a:rPr lang="en-US" sz="2600" dirty="0" smtClean="0">
                <a:solidFill>
                  <a:srgbClr val="FF0000"/>
                </a:solidFill>
              </a:rPr>
              <a:t>UX Designer</a:t>
            </a:r>
            <a:r>
              <a:rPr lang="en-US" sz="2600" dirty="0" smtClean="0"/>
              <a:t>, the </a:t>
            </a:r>
            <a:r>
              <a:rPr lang="en-US" sz="2600" dirty="0" smtClean="0"/>
              <a:t>Development Team, and a Scrum Master. Scrum Teams are self-organizing and cross-functional. Self-organizing teams choose how best to accomplish their work, rather than being directed by others outside the team. Cross-functional teams have all competencies needed to accomplish the work without depending on others not part of the team. The team model in Scrum is designed to optimize flexibility, creativity, and productivity. The Scrum Team has proven itself to be increasingly effective for all the earlier stated uses, and any complex work. </a:t>
            </a:r>
          </a:p>
          <a:p>
            <a:pPr marL="0" indent="0">
              <a:buNone/>
            </a:pPr>
            <a:r>
              <a:rPr lang="en-US" sz="2600" dirty="0" smtClean="0"/>
              <a:t>Scrum Teams deliver products iteratively and incrementally, maximizing opportunities for feedback. Incremental deliveries of “Done” product ensure a potentially useful version of working product is always available.</a:t>
            </a:r>
            <a:endParaRPr lang="en-US" sz="2600" dirty="0"/>
          </a:p>
        </p:txBody>
      </p:sp>
    </p:spTree>
    <p:extLst>
      <p:ext uri="{BB962C8B-B14F-4D97-AF65-F5344CB8AC3E}">
        <p14:creationId xmlns:p14="http://schemas.microsoft.com/office/powerpoint/2010/main" val="31962670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404948"/>
            <a:ext cx="12192000" cy="6453051"/>
          </a:xfrm>
        </p:spPr>
        <p:txBody>
          <a:bodyPr>
            <a:noAutofit/>
          </a:bodyPr>
          <a:lstStyle/>
          <a:p>
            <a:pPr marL="0" indent="0" algn="ctr">
              <a:buNone/>
            </a:pPr>
            <a:r>
              <a:rPr lang="en-US" b="1" dirty="0" smtClean="0"/>
              <a:t>The Product Owner </a:t>
            </a:r>
          </a:p>
          <a:p>
            <a:pPr marL="0" indent="0">
              <a:buNone/>
            </a:pPr>
            <a:r>
              <a:rPr lang="en-US" sz="2400" dirty="0" smtClean="0"/>
              <a:t>The Product Owner is responsible for maximizing the value of the product resulting from work of the Development Team. How this is done may vary widely across organizations, Scrum Teams, and individuals. </a:t>
            </a:r>
          </a:p>
          <a:p>
            <a:pPr marL="0" indent="0">
              <a:buNone/>
            </a:pPr>
            <a:r>
              <a:rPr lang="en-US" sz="2400" dirty="0" smtClean="0"/>
              <a:t>The Product Owner is the sole person responsible for managing the Product Backlog. Product Backlog management includes: </a:t>
            </a:r>
          </a:p>
          <a:p>
            <a:pPr marL="0" indent="0">
              <a:buNone/>
            </a:pPr>
            <a:r>
              <a:rPr lang="en-US" sz="2400" dirty="0" smtClean="0"/>
              <a:t>• Clearly expressing Product Backlog items; </a:t>
            </a:r>
          </a:p>
          <a:p>
            <a:pPr marL="0" indent="0">
              <a:buNone/>
            </a:pPr>
            <a:r>
              <a:rPr lang="en-US" sz="2400" dirty="0" smtClean="0"/>
              <a:t>• Ordering the items in the Product Backlog to best achieve goals and missions;  </a:t>
            </a:r>
          </a:p>
          <a:p>
            <a:pPr marL="0" indent="0">
              <a:buNone/>
            </a:pPr>
            <a:r>
              <a:rPr lang="en-US" sz="2400" dirty="0" smtClean="0"/>
              <a:t>• Optimizing the value of the work the Development Team performs; </a:t>
            </a:r>
          </a:p>
          <a:p>
            <a:pPr marL="0" indent="0">
              <a:buNone/>
            </a:pPr>
            <a:r>
              <a:rPr lang="en-US" sz="2400" dirty="0" smtClean="0"/>
              <a:t>• Ensuring that the Product Backlog is visible, transparent, and clear to all, and shows what the Scrum Team will work on next; and, </a:t>
            </a:r>
          </a:p>
          <a:p>
            <a:pPr marL="0" indent="0">
              <a:buNone/>
            </a:pPr>
            <a:r>
              <a:rPr lang="en-US" sz="2400" dirty="0" smtClean="0"/>
              <a:t>• Ensuring the Development Team understands items in the Product Backlog to the level needed. </a:t>
            </a:r>
          </a:p>
          <a:p>
            <a:pPr marL="0" indent="0">
              <a:buNone/>
            </a:pPr>
            <a:r>
              <a:rPr lang="en-US" sz="2400" dirty="0" smtClean="0"/>
              <a:t>The Product Owner may do the above work, or have the Development Team do it. However, the Product Owner remains accountable. </a:t>
            </a:r>
            <a:endParaRPr lang="en-US" sz="2400" dirty="0"/>
          </a:p>
        </p:txBody>
      </p:sp>
    </p:spTree>
    <p:extLst>
      <p:ext uri="{BB962C8B-B14F-4D97-AF65-F5344CB8AC3E}">
        <p14:creationId xmlns:p14="http://schemas.microsoft.com/office/powerpoint/2010/main" val="27714660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97346"/>
            <a:ext cx="12192000" cy="6740307"/>
          </a:xfrm>
          <a:prstGeom prst="rect">
            <a:avLst/>
          </a:prstGeom>
        </p:spPr>
        <p:txBody>
          <a:bodyPr wrap="square">
            <a:spAutoFit/>
          </a:bodyPr>
          <a:lstStyle/>
          <a:p>
            <a:pPr algn="ctr"/>
            <a:r>
              <a:rPr lang="en-US" sz="2800" b="1" dirty="0" smtClean="0"/>
              <a:t>The Development Team </a:t>
            </a:r>
          </a:p>
          <a:p>
            <a:r>
              <a:rPr lang="en-US" sz="2400" dirty="0" smtClean="0"/>
              <a:t>The Development Team consists of professionals who do the work of delivering a potentially releasable Increment of “Done” product at the end of each Sprint.  A “Done” increment is required at the Sprint Review. Only members of the Development Team create the Increment. </a:t>
            </a:r>
          </a:p>
          <a:p>
            <a:r>
              <a:rPr lang="en-US" sz="2400" dirty="0" smtClean="0"/>
              <a:t>Development Teams are structured and empowered by the organization to organize and manage their own work. The resulting synergy optimizes the Development Team’s overall efficiency and effectiveness. </a:t>
            </a:r>
          </a:p>
          <a:p>
            <a:r>
              <a:rPr lang="en-US" sz="2400" dirty="0" smtClean="0"/>
              <a:t>Development Teams have the following characteristics: </a:t>
            </a:r>
          </a:p>
          <a:p>
            <a:pPr marL="342900" indent="-342900">
              <a:buFont typeface="Arial" panose="020B0604020202020204" pitchFamily="34" charset="0"/>
              <a:buChar char="•"/>
            </a:pPr>
            <a:r>
              <a:rPr lang="en-US" sz="2400" dirty="0" smtClean="0"/>
              <a:t>They are self-organizing. No one (not even the Scrum Master) tells the Development Team how to turn Product Backlog into Increments of potentially releasable functionality; </a:t>
            </a:r>
          </a:p>
          <a:p>
            <a:pPr marL="342900" indent="-342900">
              <a:buFont typeface="Arial" panose="020B0604020202020204" pitchFamily="34" charset="0"/>
              <a:buChar char="•"/>
            </a:pPr>
            <a:r>
              <a:rPr lang="en-US" sz="2400" dirty="0" smtClean="0"/>
              <a:t>Development Teams are cross-functional, with all the skills as a team necessary to create a product Increment; </a:t>
            </a:r>
          </a:p>
          <a:p>
            <a:pPr marL="342900" indent="-342900">
              <a:buFont typeface="Arial" panose="020B0604020202020204" pitchFamily="34" charset="0"/>
              <a:buChar char="•"/>
            </a:pPr>
            <a:r>
              <a:rPr lang="en-US" sz="2400" dirty="0" smtClean="0"/>
              <a:t>Scrum recognizes no titles for Development Team members, regardless of the work being performed by the person; </a:t>
            </a:r>
          </a:p>
          <a:p>
            <a:pPr marL="342900" indent="-342900">
              <a:buFont typeface="Arial" panose="020B0604020202020204" pitchFamily="34" charset="0"/>
              <a:buChar char="•"/>
            </a:pPr>
            <a:r>
              <a:rPr lang="en-US" sz="2400" dirty="0" smtClean="0"/>
              <a:t>Scrum recognizes no sub-teams in the Development Team, regardless of domains that need to be addressed like testing, architecture, operations, or business analysis; and, </a:t>
            </a:r>
          </a:p>
          <a:p>
            <a:pPr marL="342900" indent="-342900">
              <a:buFont typeface="Arial" panose="020B0604020202020204" pitchFamily="34" charset="0"/>
              <a:buChar char="•"/>
            </a:pPr>
            <a:r>
              <a:rPr lang="en-US" sz="2400" dirty="0" smtClean="0"/>
              <a:t>Individual Development Team members may have specialized skills and areas of focus, but accountability belongs to the Development Team as a whole. </a:t>
            </a:r>
            <a:endParaRPr lang="en-US" sz="2400" dirty="0"/>
          </a:p>
        </p:txBody>
      </p:sp>
    </p:spTree>
    <p:extLst>
      <p:ext uri="{BB962C8B-B14F-4D97-AF65-F5344CB8AC3E}">
        <p14:creationId xmlns:p14="http://schemas.microsoft.com/office/powerpoint/2010/main" val="9231146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1154</TotalTime>
  <Words>2622</Words>
  <Application>Microsoft Office PowerPoint</Application>
  <PresentationFormat>Widescreen</PresentationFormat>
  <Paragraphs>124</Paragraphs>
  <Slides>20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Calibri Light</vt:lpstr>
      <vt:lpstr>Gabriola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Ameren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Anoth, Bash</dc:creator>
  <cp:lastModifiedBy>Anoth, Bash</cp:lastModifiedBy>
  <cp:revision>29</cp:revision>
  <cp:lastPrinted>2018-12-17T15:30:24Z</cp:lastPrinted>
  <dcterms:created xsi:type="dcterms:W3CDTF">2018-11-07T21:28:33Z</dcterms:created>
  <dcterms:modified xsi:type="dcterms:W3CDTF">2019-02-04T15:55:11Z</dcterms:modified>
</cp:coreProperties>
</file>